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1" r:id="rId3"/>
    <p:sldId id="258" r:id="rId4"/>
    <p:sldId id="257"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DD6511-8005-4403-BD07-75EA5EDA8F9D}"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67775-1DA7-4903-98E4-73971E97E32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D6511-8005-4403-BD07-75EA5EDA8F9D}"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67775-1DA7-4903-98E4-73971E97E32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D6511-8005-4403-BD07-75EA5EDA8F9D}"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67775-1DA7-4903-98E4-73971E97E32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DD6511-8005-4403-BD07-75EA5EDA8F9D}"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67775-1DA7-4903-98E4-73971E97E32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DD6511-8005-4403-BD07-75EA5EDA8F9D}"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67775-1DA7-4903-98E4-73971E97E32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DD6511-8005-4403-BD07-75EA5EDA8F9D}" type="datetimeFigureOut">
              <a:rPr lang="en-US" smtClean="0"/>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867775-1DA7-4903-98E4-73971E97E32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DD6511-8005-4403-BD07-75EA5EDA8F9D}" type="datetimeFigureOut">
              <a:rPr lang="en-US" smtClean="0"/>
              <a:t>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867775-1DA7-4903-98E4-73971E97E32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DD6511-8005-4403-BD07-75EA5EDA8F9D}" type="datetimeFigureOut">
              <a:rPr lang="en-US" smtClean="0"/>
              <a:t>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867775-1DA7-4903-98E4-73971E97E32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DD6511-8005-4403-BD07-75EA5EDA8F9D}" type="datetimeFigureOut">
              <a:rPr lang="en-US" smtClean="0"/>
              <a:t>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867775-1DA7-4903-98E4-73971E97E32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DD6511-8005-4403-BD07-75EA5EDA8F9D}" type="datetimeFigureOut">
              <a:rPr lang="en-US" smtClean="0"/>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867775-1DA7-4903-98E4-73971E97E324}"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4DD6511-8005-4403-BD07-75EA5EDA8F9D}" type="datetimeFigureOut">
              <a:rPr lang="en-US" smtClean="0"/>
              <a:t>12/8/2017</a:t>
            </a:fld>
            <a:endParaRPr lang="en-US"/>
          </a:p>
        </p:txBody>
      </p:sp>
      <p:sp>
        <p:nvSpPr>
          <p:cNvPr id="9" name="Slide Number Placeholder 8"/>
          <p:cNvSpPr>
            <a:spLocks noGrp="1"/>
          </p:cNvSpPr>
          <p:nvPr>
            <p:ph type="sldNum" sz="quarter" idx="11"/>
          </p:nvPr>
        </p:nvSpPr>
        <p:spPr/>
        <p:txBody>
          <a:bodyPr/>
          <a:lstStyle/>
          <a:p>
            <a:fld id="{27867775-1DA7-4903-98E4-73971E97E32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7867775-1DA7-4903-98E4-73971E97E32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4DD6511-8005-4403-BD07-75EA5EDA8F9D}" type="datetimeFigureOut">
              <a:rPr lang="en-US" smtClean="0"/>
              <a:t>12/8/2017</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TL2v8yerfR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america.aljazeera.com/watch/shows/america-tonight/articles/2014/11/14/by-the-numbers-sexualviolenceinhighschool.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tolerance.org/classroom-resources/tolerance-lessons/sexism-from-identification-to-activis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ED 620- Research Curation Project</a:t>
            </a:r>
            <a:r>
              <a:rPr lang="en-US" dirty="0" smtClean="0"/>
              <a:t/>
            </a:r>
            <a:br>
              <a:rPr lang="en-US" dirty="0" smtClean="0"/>
            </a:br>
            <a:r>
              <a:rPr lang="en-US" dirty="0" smtClean="0"/>
              <a:t>Rape Culture and Our Public Schools</a:t>
            </a:r>
            <a:endParaRPr lang="en-US" dirty="0"/>
          </a:p>
        </p:txBody>
      </p:sp>
      <p:sp>
        <p:nvSpPr>
          <p:cNvPr id="3" name="Subtitle 2"/>
          <p:cNvSpPr>
            <a:spLocks noGrp="1"/>
          </p:cNvSpPr>
          <p:nvPr>
            <p:ph type="subTitle" idx="1"/>
          </p:nvPr>
        </p:nvSpPr>
        <p:spPr/>
        <p:txBody>
          <a:bodyPr>
            <a:normAutofit/>
          </a:bodyPr>
          <a:lstStyle/>
          <a:p>
            <a:r>
              <a:rPr lang="en-US" sz="2400" dirty="0" smtClean="0">
                <a:solidFill>
                  <a:schemeClr val="tx1"/>
                </a:solidFill>
              </a:rPr>
              <a:t>(And how to dismantle it!)</a:t>
            </a:r>
          </a:p>
          <a:p>
            <a:r>
              <a:rPr lang="en-US" sz="2400" dirty="0" smtClean="0">
                <a:solidFill>
                  <a:schemeClr val="tx1"/>
                </a:solidFill>
              </a:rPr>
              <a:t>David </a:t>
            </a:r>
            <a:r>
              <a:rPr lang="en-US" sz="2400" dirty="0" err="1" smtClean="0">
                <a:solidFill>
                  <a:schemeClr val="tx1"/>
                </a:solidFill>
              </a:rPr>
              <a:t>Hoahwah</a:t>
            </a:r>
            <a:r>
              <a:rPr lang="en-US" sz="2400" dirty="0" smtClean="0">
                <a:solidFill>
                  <a:schemeClr val="tx1"/>
                </a:solidFill>
              </a:rPr>
              <a:t> Haralson</a:t>
            </a:r>
            <a:endParaRPr lang="en-US" sz="2400" dirty="0">
              <a:solidFill>
                <a:schemeClr val="tx1"/>
              </a:solidFill>
            </a:endParaRPr>
          </a:p>
        </p:txBody>
      </p:sp>
    </p:spTree>
    <p:extLst>
      <p:ext uri="{BB962C8B-B14F-4D97-AF65-F5344CB8AC3E}">
        <p14:creationId xmlns:p14="http://schemas.microsoft.com/office/powerpoint/2010/main" val="361030671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Film Definition</a:t>
            </a:r>
            <a:endParaRPr lang="en-US" dirty="0"/>
          </a:p>
        </p:txBody>
      </p:sp>
      <p:pic>
        <p:nvPicPr>
          <p:cNvPr id="4" name="TL2v8yerfRI"/>
          <p:cNvPicPr>
            <a:picLocks noGrp="1" noRot="1" noChangeAspect="1"/>
          </p:cNvPicPr>
          <p:nvPr>
            <p:ph idx="1"/>
            <a:videoFile r:link="rId1"/>
          </p:nvPr>
        </p:nvPicPr>
        <p:blipFill>
          <a:blip r:embed="rId3"/>
          <a:stretch>
            <a:fillRect/>
          </a:stretch>
        </p:blipFill>
        <p:spPr>
          <a:xfrm>
            <a:off x="1981200" y="2057400"/>
            <a:ext cx="4572000" cy="2571750"/>
          </a:xfrm>
          <a:prstGeom prst="rect">
            <a:avLst/>
          </a:prstGeom>
        </p:spPr>
      </p:pic>
    </p:spTree>
    <p:extLst>
      <p:ext uri="{BB962C8B-B14F-4D97-AF65-F5344CB8AC3E}">
        <p14:creationId xmlns:p14="http://schemas.microsoft.com/office/powerpoint/2010/main" val="7454751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Project</a:t>
            </a:r>
            <a:endParaRPr lang="en-US" dirty="0"/>
          </a:p>
        </p:txBody>
      </p:sp>
      <p:sp>
        <p:nvSpPr>
          <p:cNvPr id="3" name="Content Placeholder 2"/>
          <p:cNvSpPr>
            <a:spLocks noGrp="1"/>
          </p:cNvSpPr>
          <p:nvPr>
            <p:ph idx="1"/>
          </p:nvPr>
        </p:nvSpPr>
        <p:spPr/>
        <p:txBody>
          <a:bodyPr/>
          <a:lstStyle/>
          <a:p>
            <a:r>
              <a:rPr lang="en-US" b="1" dirty="0" smtClean="0"/>
              <a:t>Storytime:</a:t>
            </a:r>
          </a:p>
          <a:p>
            <a:r>
              <a:rPr lang="en-US" b="1" dirty="0" smtClean="0"/>
              <a:t>I overheard a “rape joke” by a 10</a:t>
            </a:r>
            <a:r>
              <a:rPr lang="en-US" b="1" baseline="30000" dirty="0" smtClean="0"/>
              <a:t>th</a:t>
            </a:r>
            <a:r>
              <a:rPr lang="en-US" b="1" dirty="0" smtClean="0"/>
              <a:t> grade boy (soon to be young man).</a:t>
            </a:r>
          </a:p>
          <a:p>
            <a:r>
              <a:rPr lang="en-US" b="1" dirty="0" smtClean="0"/>
              <a:t>I responded to his joke by saying it “wasn’t funny, as a joke.” I talked to him privately as well.</a:t>
            </a:r>
          </a:p>
          <a:p>
            <a:r>
              <a:rPr lang="en-US" b="1" dirty="0" smtClean="0"/>
              <a:t>I was disturbed by the aplomb with which he said the joke; there was no thought this might be wrong.</a:t>
            </a:r>
          </a:p>
          <a:p>
            <a:r>
              <a:rPr lang="en-US" b="1" dirty="0" smtClean="0"/>
              <a:t>I wrote this for my Take a Stand project, but wanted to dig deeper into this problem, especially as it pertains to our school system.</a:t>
            </a:r>
            <a:endParaRPr lang="en-US" b="1" dirty="0"/>
          </a:p>
        </p:txBody>
      </p:sp>
    </p:spTree>
    <p:extLst>
      <p:ext uri="{BB962C8B-B14F-4D97-AF65-F5344CB8AC3E}">
        <p14:creationId xmlns:p14="http://schemas.microsoft.com/office/powerpoint/2010/main" val="17033521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782762"/>
          </a:xfrm>
        </p:spPr>
        <p:txBody>
          <a:bodyPr/>
          <a:lstStyle/>
          <a:p>
            <a:r>
              <a:rPr lang="en-US" dirty="0" smtClean="0"/>
              <a:t>What is “rape culture?”</a:t>
            </a:r>
            <a:br>
              <a:rPr lang="en-US" dirty="0" smtClean="0"/>
            </a:br>
            <a:r>
              <a:rPr lang="en-US" dirty="0" smtClean="0"/>
              <a:t>Class: What do you think?</a:t>
            </a:r>
            <a:endParaRPr lang="en-US" dirty="0"/>
          </a:p>
        </p:txBody>
      </p:sp>
      <p:sp>
        <p:nvSpPr>
          <p:cNvPr id="3" name="Content Placeholder 2"/>
          <p:cNvSpPr>
            <a:spLocks noGrp="1"/>
          </p:cNvSpPr>
          <p:nvPr>
            <p:ph idx="1"/>
          </p:nvPr>
        </p:nvSpPr>
        <p:spPr>
          <a:xfrm>
            <a:off x="533400" y="2050473"/>
            <a:ext cx="7620000" cy="4800600"/>
          </a:xfrm>
        </p:spPr>
        <p:txBody>
          <a:bodyPr/>
          <a:lstStyle/>
          <a:p>
            <a:r>
              <a:rPr lang="en-US" b="1" dirty="0" smtClean="0"/>
              <a:t>“Rape </a:t>
            </a:r>
            <a:r>
              <a:rPr lang="en-US" b="1" dirty="0"/>
              <a:t>Culture is an environment in which rape is prevalent and in which sexual violence is normalized and excused in the media and popular culture. Rape culture is perpetuated through the use of misogynistic language, the objectification of women’s bodies, and the glamorization of sexual violence, thereby creating a society that disregards women’s rights and </a:t>
            </a:r>
            <a:r>
              <a:rPr lang="en-US" b="1" dirty="0" smtClean="0"/>
              <a:t>safety.</a:t>
            </a:r>
          </a:p>
          <a:p>
            <a:pPr marL="777240" lvl="2" indent="0">
              <a:buNone/>
            </a:pPr>
            <a:r>
              <a:rPr lang="en-US" dirty="0"/>
              <a:t>	</a:t>
            </a:r>
            <a:r>
              <a:rPr lang="en-US" dirty="0" smtClean="0"/>
              <a:t>	Southern Connecticut State University</a:t>
            </a:r>
          </a:p>
        </p:txBody>
      </p:sp>
    </p:spTree>
    <p:extLst>
      <p:ext uri="{BB962C8B-B14F-4D97-AF65-F5344CB8AC3E}">
        <p14:creationId xmlns:p14="http://schemas.microsoft.com/office/powerpoint/2010/main" val="36622442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(from 2014)</a:t>
            </a:r>
            <a:endParaRPr lang="en-US" dirty="0"/>
          </a:p>
        </p:txBody>
      </p:sp>
      <p:sp>
        <p:nvSpPr>
          <p:cNvPr id="3" name="Content Placeholder 2"/>
          <p:cNvSpPr>
            <a:spLocks noGrp="1"/>
          </p:cNvSpPr>
          <p:nvPr>
            <p:ph idx="1"/>
          </p:nvPr>
        </p:nvSpPr>
        <p:spPr/>
        <p:txBody>
          <a:bodyPr/>
          <a:lstStyle/>
          <a:p>
            <a:r>
              <a:rPr lang="en-US" b="1" dirty="0"/>
              <a:t>In a given school year, 58 percent of 7th-12th graders experience sexual </a:t>
            </a:r>
            <a:r>
              <a:rPr lang="en-US" b="1" dirty="0" smtClean="0"/>
              <a:t>harassment (boys and girls)</a:t>
            </a:r>
          </a:p>
          <a:p>
            <a:r>
              <a:rPr lang="en-US" b="1" dirty="0" smtClean="0"/>
              <a:t>This includes exposure or forced sexual acts.</a:t>
            </a:r>
          </a:p>
          <a:p>
            <a:r>
              <a:rPr lang="en-US" b="1" dirty="0" smtClean="0"/>
              <a:t>The negative effects of this harassment are numerous and staggering. 1 </a:t>
            </a:r>
            <a:r>
              <a:rPr lang="en-US" b="1" dirty="0"/>
              <a:t>in 20 sexually harassed girls switches schools </a:t>
            </a:r>
            <a:r>
              <a:rPr lang="en-US" b="1" dirty="0" smtClean="0"/>
              <a:t>each year. </a:t>
            </a:r>
          </a:p>
          <a:p>
            <a:r>
              <a:rPr lang="en-US" b="1" dirty="0" smtClean="0"/>
              <a:t>1 </a:t>
            </a:r>
            <a:r>
              <a:rPr lang="en-US" b="1" dirty="0" smtClean="0"/>
              <a:t>in 5 high school girls say they’ve been sexually assaulted at school</a:t>
            </a:r>
            <a:r>
              <a:rPr lang="en-US" b="1" dirty="0" smtClean="0"/>
              <a:t>.</a:t>
            </a:r>
          </a:p>
          <a:p>
            <a:r>
              <a:rPr lang="en-US" u="sng" dirty="0">
                <a:hlinkClick r:id="rId2"/>
              </a:rPr>
              <a:t>http://america.aljazeera.com/watch/shows/america-tonight/articles/2014/11/14/by-the-numbers-sexualviolenceinhighschool.html</a:t>
            </a:r>
            <a:endParaRPr lang="en-US" dirty="0"/>
          </a:p>
          <a:p>
            <a:endParaRPr lang="en-US" b="1" dirty="0"/>
          </a:p>
          <a:p>
            <a:endParaRPr lang="en-US" b="1" dirty="0"/>
          </a:p>
          <a:p>
            <a:endParaRPr lang="en-US" dirty="0"/>
          </a:p>
        </p:txBody>
      </p:sp>
    </p:spTree>
    <p:extLst>
      <p:ext uri="{BB962C8B-B14F-4D97-AF65-F5344CB8AC3E}">
        <p14:creationId xmlns:p14="http://schemas.microsoft.com/office/powerpoint/2010/main" val="35535416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do?</a:t>
            </a:r>
            <a:endParaRPr lang="en-US" dirty="0"/>
          </a:p>
        </p:txBody>
      </p:sp>
      <p:sp>
        <p:nvSpPr>
          <p:cNvPr id="3" name="Content Placeholder 2"/>
          <p:cNvSpPr>
            <a:spLocks noGrp="1"/>
          </p:cNvSpPr>
          <p:nvPr>
            <p:ph idx="1"/>
          </p:nvPr>
        </p:nvSpPr>
        <p:spPr>
          <a:xfrm>
            <a:off x="228600" y="1219200"/>
            <a:ext cx="7848600" cy="5410200"/>
          </a:xfrm>
        </p:spPr>
        <p:txBody>
          <a:bodyPr>
            <a:normAutofit/>
          </a:bodyPr>
          <a:lstStyle/>
          <a:p>
            <a:r>
              <a:rPr lang="en-US" b="1" dirty="0" smtClean="0"/>
              <a:t>We should remember the training we had earlier in our course when confronting difficult situations in the moment.</a:t>
            </a:r>
          </a:p>
          <a:p>
            <a:r>
              <a:rPr lang="en-US" b="1" dirty="0" smtClean="0"/>
              <a:t>Dismantle rape culture through education: </a:t>
            </a:r>
            <a:r>
              <a:rPr lang="en-US" b="1" dirty="0"/>
              <a:t>“Teaching people to say ‘yes’ to what they do want instead of saying ‘no’ to what they don’t want gives teenagers power to control sexual situations.” </a:t>
            </a:r>
            <a:endParaRPr lang="en-US" b="1" dirty="0" smtClean="0"/>
          </a:p>
          <a:p>
            <a:r>
              <a:rPr lang="en-US" b="1" dirty="0" smtClean="0"/>
              <a:t>We can resist dress codes that police and shame girls’ bodies and teach them that “what they wear determines how they’re treated.”</a:t>
            </a:r>
          </a:p>
          <a:p>
            <a:r>
              <a:rPr lang="en-US" b="1" dirty="0" smtClean="0"/>
              <a:t>We can plan lessons that truly dismantle the foundations of institutional sexism in our schools and society; we teach students to identify rape culture, with tactics to disrupt it themselves:</a:t>
            </a:r>
          </a:p>
          <a:p>
            <a:r>
              <a:rPr lang="en-US" dirty="0">
                <a:hlinkClick r:id="rId2"/>
              </a:rPr>
              <a:t>https://</a:t>
            </a:r>
            <a:r>
              <a:rPr lang="en-US" dirty="0" smtClean="0">
                <a:hlinkClick r:id="rId2"/>
              </a:rPr>
              <a:t>www.tolerance.org/classroom-resources/tolerance-lessons/sexism-from-identification-to-activism</a:t>
            </a:r>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8110192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34</TotalTime>
  <Words>379</Words>
  <Application>Microsoft Office PowerPoint</Application>
  <PresentationFormat>On-screen Show (4:3)</PresentationFormat>
  <Paragraphs>27</Paragraphs>
  <Slides>6</Slides>
  <Notes>0</Notes>
  <HiddenSlides>0</HiddenSlides>
  <MMClips>1</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Adjacency</vt:lpstr>
      <vt:lpstr>ED 620- Research Curation Project Rape Culture and Our Public Schools</vt:lpstr>
      <vt:lpstr>Short Film Definition</vt:lpstr>
      <vt:lpstr>Rationale for Project</vt:lpstr>
      <vt:lpstr>What is “rape culture?” Class: What do you think?</vt:lpstr>
      <vt:lpstr>Data… (from 2014)</vt:lpstr>
      <vt:lpstr>What can we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 620- Research Curation Project Rape Culture and Our Public Schools</dc:title>
  <dc:creator>Admin</dc:creator>
  <cp:lastModifiedBy>Admin</cp:lastModifiedBy>
  <cp:revision>4</cp:revision>
  <dcterms:created xsi:type="dcterms:W3CDTF">2017-12-09T03:12:16Z</dcterms:created>
  <dcterms:modified xsi:type="dcterms:W3CDTF">2017-12-09T03:52:01Z</dcterms:modified>
</cp:coreProperties>
</file>